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71" r:id="rId3"/>
    <p:sldId id="272" r:id="rId4"/>
    <p:sldId id="278" r:id="rId5"/>
    <p:sldId id="282" r:id="rId6"/>
  </p:sldIdLst>
  <p:sldSz cx="6858000" cy="9906000" type="A4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2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79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1914" y="78"/>
      </p:cViewPr>
      <p:guideLst>
        <p:guide orient="horz" pos="3052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08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28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38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6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26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98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94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69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74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41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27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2CDCD-D545-437D-9ECE-8B61F2EADFBB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2B5AD-AE20-4A36-8F5E-B8B13D084F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18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667085" y="748030"/>
            <a:ext cx="6027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４年　　　　　組　　　　　番　名前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811503" y="590483"/>
            <a:ext cx="2883158" cy="49656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254" y="125892"/>
            <a:ext cx="2836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</a:rPr>
              <a:t>第１回　「少しだけなら」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302867" y="571375"/>
            <a:ext cx="499188" cy="4872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310157" y="571667"/>
            <a:ext cx="499188" cy="4866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4956" y="5077864"/>
            <a:ext cx="6412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２　あなたがあつしだったら，どうしますか。どちらかに○をして理由を書きましょう。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4436" y="1223831"/>
            <a:ext cx="6063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１</a:t>
            </a:r>
            <a:r>
              <a:rPr lang="ja-JP" altLang="en-US" sz="1400" dirty="0" smtClean="0">
                <a:solidFill>
                  <a:prstClr val="black"/>
                </a:solidFill>
              </a:rPr>
              <a:t>　もし，タイマーが鳴らなかったら，あつしはどうしていたでしょうか。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立場</a:t>
            </a:r>
            <a:r>
              <a:rPr lang="ja-JP" altLang="en-US" sz="1400" smtClean="0">
                <a:solidFill>
                  <a:prstClr val="black"/>
                </a:solidFill>
              </a:rPr>
              <a:t>を交代しながら</a:t>
            </a:r>
            <a:r>
              <a:rPr lang="ja-JP" altLang="en-US" sz="1400" dirty="0" smtClean="0">
                <a:solidFill>
                  <a:prstClr val="black"/>
                </a:solidFill>
              </a:rPr>
              <a:t>，それぞれの気持ちを考えて書きましょう。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888255"/>
              </p:ext>
            </p:extLst>
          </p:nvPr>
        </p:nvGraphicFramePr>
        <p:xfrm>
          <a:off x="234436" y="7527167"/>
          <a:ext cx="6412925" cy="21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810"/>
                <a:gridCol w="5280115"/>
              </a:tblGrid>
              <a:tr h="415050"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よく考えて行動するためには，どのようなことが大切だろう。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739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61254" y="7194646"/>
            <a:ext cx="2836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３　今日のふり返りをしましょう。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pic>
        <p:nvPicPr>
          <p:cNvPr id="20" name="図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4" y="7639508"/>
            <a:ext cx="1095678" cy="29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グループ化 21"/>
          <p:cNvGrpSpPr/>
          <p:nvPr/>
        </p:nvGrpSpPr>
        <p:grpSpPr>
          <a:xfrm>
            <a:off x="303491" y="8461822"/>
            <a:ext cx="999376" cy="822484"/>
            <a:chOff x="0" y="0"/>
            <a:chExt cx="1133475" cy="1009650"/>
          </a:xfrm>
        </p:grpSpPr>
        <p:sp>
          <p:nvSpPr>
            <p:cNvPr id="23" name="フローチャート: 結合子 22"/>
            <p:cNvSpPr/>
            <p:nvPr/>
          </p:nvSpPr>
          <p:spPr>
            <a:xfrm>
              <a:off x="0" y="19050"/>
              <a:ext cx="466725" cy="52387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フローチャート: 結合子 23"/>
            <p:cNvSpPr/>
            <p:nvPr/>
          </p:nvSpPr>
          <p:spPr>
            <a:xfrm>
              <a:off x="666750" y="0"/>
              <a:ext cx="466725" cy="523875"/>
            </a:xfrm>
            <a:prstGeom prst="flowChartConnector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47625" y="161925"/>
              <a:ext cx="1057275" cy="847725"/>
            </a:xfrm>
            <a:prstGeom prst="ellipse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011162"/>
              </p:ext>
            </p:extLst>
          </p:nvPr>
        </p:nvGraphicFramePr>
        <p:xfrm>
          <a:off x="234436" y="5400235"/>
          <a:ext cx="6412925" cy="179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1"/>
                <a:gridCol w="2580641"/>
                <a:gridCol w="617824"/>
                <a:gridCol w="2588639"/>
              </a:tblGrid>
              <a:tr h="372446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入力する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入力しない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26354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61254" y="5835775"/>
            <a:ext cx="60067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理由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96124"/>
              </p:ext>
            </p:extLst>
          </p:nvPr>
        </p:nvGraphicFramePr>
        <p:xfrm>
          <a:off x="234436" y="1756611"/>
          <a:ext cx="6358869" cy="3272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627"/>
                <a:gridCol w="3140242"/>
              </a:tblGrid>
              <a:tr h="3844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入力する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入力しない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4115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696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80450" y="3705423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01440" y="3705422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1899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667085" y="748030"/>
            <a:ext cx="6027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４年　　　　　組　　　　　番　名前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811503" y="590483"/>
            <a:ext cx="2883158" cy="49656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254" y="125892"/>
            <a:ext cx="2836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</a:rPr>
              <a:t>第２回　「ないた赤</a:t>
            </a:r>
            <a:r>
              <a:rPr lang="ja-JP" altLang="en-US" sz="2000" dirty="0" err="1" smtClean="0">
                <a:solidFill>
                  <a:prstClr val="black"/>
                </a:solidFill>
              </a:rPr>
              <a:t>おに</a:t>
            </a:r>
            <a:r>
              <a:rPr lang="ja-JP" altLang="en-US" sz="2000" dirty="0" smtClean="0">
                <a:solidFill>
                  <a:prstClr val="black"/>
                </a:solidFill>
              </a:rPr>
              <a:t>」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302867" y="571375"/>
            <a:ext cx="499188" cy="4872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310157" y="571667"/>
            <a:ext cx="499188" cy="4866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4956" y="5077864"/>
            <a:ext cx="6412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２　あなただったら，２人にどのような言葉をかけますか。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4436" y="1223831"/>
            <a:ext cx="6063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１</a:t>
            </a:r>
            <a:r>
              <a:rPr lang="ja-JP" altLang="en-US" sz="1400" dirty="0" smtClean="0">
                <a:solidFill>
                  <a:prstClr val="black"/>
                </a:solidFill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</a:rPr>
              <a:t>２人</a:t>
            </a:r>
            <a:r>
              <a:rPr lang="ja-JP" altLang="en-US" sz="1400" dirty="0" smtClean="0">
                <a:solidFill>
                  <a:prstClr val="black"/>
                </a:solidFill>
              </a:rPr>
              <a:t>はどのような気持ちだったのでしょうか。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立場を交代しながら，それぞれの気持ちを考えて書きましょう。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124981"/>
              </p:ext>
            </p:extLst>
          </p:nvPr>
        </p:nvGraphicFramePr>
        <p:xfrm>
          <a:off x="234436" y="7527167"/>
          <a:ext cx="6412925" cy="21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810"/>
                <a:gridCol w="5280115"/>
              </a:tblGrid>
              <a:tr h="415050"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「友達を大切にする」とは，どうすることだろう。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739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61254" y="7194646"/>
            <a:ext cx="2836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３　今日のふり返りをしましょう。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pic>
        <p:nvPicPr>
          <p:cNvPr id="20" name="図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38" y="7579152"/>
            <a:ext cx="1095678" cy="29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グループ化 21"/>
          <p:cNvGrpSpPr/>
          <p:nvPr/>
        </p:nvGrpSpPr>
        <p:grpSpPr>
          <a:xfrm>
            <a:off x="303491" y="8461822"/>
            <a:ext cx="999376" cy="822484"/>
            <a:chOff x="0" y="0"/>
            <a:chExt cx="1133475" cy="1009650"/>
          </a:xfrm>
        </p:grpSpPr>
        <p:sp>
          <p:nvSpPr>
            <p:cNvPr id="23" name="フローチャート: 結合子 22"/>
            <p:cNvSpPr/>
            <p:nvPr/>
          </p:nvSpPr>
          <p:spPr>
            <a:xfrm>
              <a:off x="0" y="19050"/>
              <a:ext cx="466725" cy="52387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フローチャート: 結合子 23"/>
            <p:cNvSpPr/>
            <p:nvPr/>
          </p:nvSpPr>
          <p:spPr>
            <a:xfrm>
              <a:off x="666750" y="0"/>
              <a:ext cx="466725" cy="523875"/>
            </a:xfrm>
            <a:prstGeom prst="flowChartConnector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47625" y="161925"/>
              <a:ext cx="1057275" cy="847725"/>
            </a:xfrm>
            <a:prstGeom prst="ellipse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306857"/>
              </p:ext>
            </p:extLst>
          </p:nvPr>
        </p:nvGraphicFramePr>
        <p:xfrm>
          <a:off x="234436" y="5400234"/>
          <a:ext cx="6412926" cy="1769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463"/>
                <a:gridCol w="3206463"/>
              </a:tblGrid>
              <a:tr h="3051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赤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おに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青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おに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453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89388"/>
              </p:ext>
            </p:extLst>
          </p:nvPr>
        </p:nvGraphicFramePr>
        <p:xfrm>
          <a:off x="234436" y="1756611"/>
          <a:ext cx="6358869" cy="3262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627"/>
                <a:gridCol w="3140242"/>
              </a:tblGrid>
              <a:tr h="375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泣いている赤</a:t>
                      </a:r>
                      <a:r>
                        <a:rPr kumimoji="1" lang="ja-JP" altLang="en-US" sz="1600" dirty="0" err="1" smtClean="0">
                          <a:solidFill>
                            <a:schemeClr val="tx1"/>
                          </a:solidFill>
                        </a:rPr>
                        <a:t>おに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旅に出た青</a:t>
                      </a:r>
                      <a:r>
                        <a:rPr kumimoji="1" lang="ja-JP" altLang="en-US" sz="1600" dirty="0" err="1" smtClean="0">
                          <a:solidFill>
                            <a:schemeClr val="tx1"/>
                          </a:solidFill>
                        </a:rPr>
                        <a:t>おに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98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84843" y="3700081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01440" y="3705422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785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667085" y="748030"/>
            <a:ext cx="6027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４年　　　　　組　　　　　番　名前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811503" y="590483"/>
            <a:ext cx="2883158" cy="49656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254" y="125892"/>
            <a:ext cx="2836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</a:rPr>
              <a:t>第３回　「絵葉書と切手」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302867" y="571375"/>
            <a:ext cx="499188" cy="4872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310157" y="571667"/>
            <a:ext cx="499188" cy="4866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4436" y="1223831"/>
            <a:ext cx="6063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１</a:t>
            </a:r>
            <a:r>
              <a:rPr lang="ja-JP" altLang="en-US" sz="1400" dirty="0" smtClean="0">
                <a:solidFill>
                  <a:prstClr val="black"/>
                </a:solidFill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</a:rPr>
              <a:t>迷</a:t>
            </a:r>
            <a:r>
              <a:rPr lang="ja-JP" altLang="en-US" sz="1400" dirty="0" smtClean="0">
                <a:solidFill>
                  <a:prstClr val="black"/>
                </a:solidFill>
              </a:rPr>
              <a:t>ってい</a:t>
            </a:r>
            <a:r>
              <a:rPr lang="ja-JP" altLang="en-US" sz="1400" dirty="0">
                <a:solidFill>
                  <a:prstClr val="black"/>
                </a:solidFill>
              </a:rPr>
              <a:t>る</a:t>
            </a:r>
            <a:r>
              <a:rPr lang="ja-JP" altLang="en-US" sz="1400" dirty="0" smtClean="0">
                <a:solidFill>
                  <a:prstClr val="black"/>
                </a:solidFill>
              </a:rPr>
              <a:t>ひろ子は，どのような気持ちだったのでしょうか。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立場を交代しながら，それぞれの気持ちを考えて書きましょう。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102180"/>
              </p:ext>
            </p:extLst>
          </p:nvPr>
        </p:nvGraphicFramePr>
        <p:xfrm>
          <a:off x="234436" y="7527167"/>
          <a:ext cx="6412925" cy="21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810"/>
                <a:gridCol w="5280115"/>
              </a:tblGrid>
              <a:tr h="415050"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「本当の友達」って，何だろう。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739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61254" y="7194646"/>
            <a:ext cx="2836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３　今日のふり返りをしましょう。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pic>
        <p:nvPicPr>
          <p:cNvPr id="20" name="図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38" y="7579152"/>
            <a:ext cx="1095678" cy="29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グループ化 21"/>
          <p:cNvGrpSpPr/>
          <p:nvPr/>
        </p:nvGrpSpPr>
        <p:grpSpPr>
          <a:xfrm>
            <a:off x="303491" y="8461822"/>
            <a:ext cx="999376" cy="822484"/>
            <a:chOff x="0" y="0"/>
            <a:chExt cx="1133475" cy="1009650"/>
          </a:xfrm>
        </p:grpSpPr>
        <p:sp>
          <p:nvSpPr>
            <p:cNvPr id="23" name="フローチャート: 結合子 22"/>
            <p:cNvSpPr/>
            <p:nvPr/>
          </p:nvSpPr>
          <p:spPr>
            <a:xfrm>
              <a:off x="0" y="19050"/>
              <a:ext cx="466725" cy="52387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フローチャート: 結合子 23"/>
            <p:cNvSpPr/>
            <p:nvPr/>
          </p:nvSpPr>
          <p:spPr>
            <a:xfrm>
              <a:off x="666750" y="0"/>
              <a:ext cx="466725" cy="523875"/>
            </a:xfrm>
            <a:prstGeom prst="flowChartConnector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47625" y="161925"/>
              <a:ext cx="1057275" cy="847725"/>
            </a:xfrm>
            <a:prstGeom prst="ellipse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781506"/>
              </p:ext>
            </p:extLst>
          </p:nvPr>
        </p:nvGraphicFramePr>
        <p:xfrm>
          <a:off x="234436" y="1756611"/>
          <a:ext cx="6358869" cy="3262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627"/>
                <a:gridCol w="3140242"/>
              </a:tblGrid>
              <a:tr h="375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伝える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伝えない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98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84843" y="3700081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01440" y="3705422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117260"/>
              </p:ext>
            </p:extLst>
          </p:nvPr>
        </p:nvGraphicFramePr>
        <p:xfrm>
          <a:off x="234436" y="5400235"/>
          <a:ext cx="6412925" cy="179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1"/>
                <a:gridCol w="2580641"/>
                <a:gridCol w="617824"/>
                <a:gridCol w="2588639"/>
              </a:tblGrid>
              <a:tr h="372446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伝える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伝えない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26354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テキスト ボックス 27"/>
          <p:cNvSpPr txBox="1"/>
          <p:nvPr/>
        </p:nvSpPr>
        <p:spPr>
          <a:xfrm>
            <a:off x="261254" y="5835775"/>
            <a:ext cx="60067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理由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4956" y="5077864"/>
            <a:ext cx="6412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２　あなたがひろ子だったら，どうしますか。どちらかに○をして理由を書きましょう。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667085" y="748030"/>
            <a:ext cx="6027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４年　　　　　組　　　　　番　名前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811503" y="590483"/>
            <a:ext cx="2883158" cy="49656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254" y="125892"/>
            <a:ext cx="37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</a:rPr>
              <a:t>第４回　「生きた礼</a:t>
            </a:r>
            <a:r>
              <a:rPr lang="ja-JP" altLang="en-US" sz="2000" dirty="0" err="1" smtClean="0">
                <a:solidFill>
                  <a:prstClr val="black"/>
                </a:solidFill>
              </a:rPr>
              <a:t>ぎ</a:t>
            </a:r>
            <a:r>
              <a:rPr lang="ja-JP" altLang="en-US" sz="2000" dirty="0" smtClean="0">
                <a:solidFill>
                  <a:prstClr val="black"/>
                </a:solidFill>
              </a:rPr>
              <a:t>」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302867" y="571375"/>
            <a:ext cx="499188" cy="4872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310157" y="571667"/>
            <a:ext cx="499188" cy="4866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4683" y="6105409"/>
            <a:ext cx="6358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２　女王様が１番大切にしていたことは，何ですか。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4684" y="1191734"/>
            <a:ext cx="6358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１　  お客様がフィンガーボウルの水を飲んだとき，２人はどのような気持ちだったのでしょうか。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　立場を交代しながら，それぞれの気持ちを考えて書きましょう。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06043"/>
              </p:ext>
            </p:extLst>
          </p:nvPr>
        </p:nvGraphicFramePr>
        <p:xfrm>
          <a:off x="234436" y="7936059"/>
          <a:ext cx="6442811" cy="178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810"/>
                <a:gridCol w="5310001"/>
              </a:tblGrid>
              <a:tr h="337523"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「生きた礼</a:t>
                      </a:r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</a:rPr>
                        <a:t>ぎ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」とは，どういうことだろう。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4262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16932" y="7608947"/>
            <a:ext cx="2836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３　今日のふり返りをしましょう。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pic>
        <p:nvPicPr>
          <p:cNvPr id="20" name="図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4" y="7975097"/>
            <a:ext cx="1095678" cy="29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グループ化 21"/>
          <p:cNvGrpSpPr/>
          <p:nvPr/>
        </p:nvGrpSpPr>
        <p:grpSpPr>
          <a:xfrm>
            <a:off x="300645" y="8570491"/>
            <a:ext cx="999376" cy="822484"/>
            <a:chOff x="0" y="0"/>
            <a:chExt cx="1133475" cy="1009650"/>
          </a:xfrm>
        </p:grpSpPr>
        <p:sp>
          <p:nvSpPr>
            <p:cNvPr id="23" name="フローチャート: 結合子 22"/>
            <p:cNvSpPr/>
            <p:nvPr/>
          </p:nvSpPr>
          <p:spPr>
            <a:xfrm>
              <a:off x="0" y="19050"/>
              <a:ext cx="466725" cy="52387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フローチャート: 結合子 23"/>
            <p:cNvSpPr/>
            <p:nvPr/>
          </p:nvSpPr>
          <p:spPr>
            <a:xfrm>
              <a:off x="666750" y="0"/>
              <a:ext cx="466725" cy="523875"/>
            </a:xfrm>
            <a:prstGeom prst="flowChartConnector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47625" y="161925"/>
              <a:ext cx="1057275" cy="847725"/>
            </a:xfrm>
            <a:prstGeom prst="ellipse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842561"/>
              </p:ext>
            </p:extLst>
          </p:nvPr>
        </p:nvGraphicFramePr>
        <p:xfrm>
          <a:off x="216932" y="6471381"/>
          <a:ext cx="6412925" cy="1095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2925"/>
              </a:tblGrid>
              <a:tr h="1095470">
                <a:tc>
                  <a:txBody>
                    <a:bodyPr/>
                    <a:lstStyle/>
                    <a:p>
                      <a:endParaRPr kumimoji="1" lang="ja-JP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67161"/>
              </p:ext>
            </p:extLst>
          </p:nvPr>
        </p:nvGraphicFramePr>
        <p:xfrm>
          <a:off x="234436" y="1619249"/>
          <a:ext cx="6358869" cy="4444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627"/>
                <a:gridCol w="3140242"/>
              </a:tblGrid>
              <a:tr h="3830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女王様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給仕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0479">
                <a:tc>
                  <a:txBody>
                    <a:bodyPr/>
                    <a:lstStyle/>
                    <a:p>
                      <a:endParaRPr kumimoji="1" lang="ja-JP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30577">
                <a:tc>
                  <a:txBody>
                    <a:bodyPr/>
                    <a:lstStyle/>
                    <a:p>
                      <a:endParaRPr kumimoji="1" lang="en-US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en-US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en-US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300645" y="4188614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69640" y="4188615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82755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667085" y="748030"/>
            <a:ext cx="6027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４年　　　　　組　　　　　番　名前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811503" y="590483"/>
            <a:ext cx="2883158" cy="49656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253" y="125892"/>
            <a:ext cx="4853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</a:rPr>
              <a:t>第５回　「雨のバスていりゅう所で」　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302867" y="571375"/>
            <a:ext cx="499188" cy="4872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310157" y="571667"/>
            <a:ext cx="499188" cy="4866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4564" y="4978544"/>
            <a:ext cx="6198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２　</a:t>
            </a:r>
            <a:r>
              <a:rPr lang="en-US" altLang="ja-JP" sz="1400" dirty="0" smtClean="0"/>
              <a:t> </a:t>
            </a:r>
            <a:r>
              <a:rPr lang="ja-JP" altLang="ja-JP" sz="1400" dirty="0" smtClean="0"/>
              <a:t>あなた</a:t>
            </a:r>
            <a:r>
              <a:rPr lang="ja-JP" altLang="ja-JP" sz="1400" dirty="0"/>
              <a:t>は「見えないきまり」について，守っている</a:t>
            </a:r>
            <a:r>
              <a:rPr lang="ja-JP" altLang="ja-JP" sz="1400" dirty="0" smtClean="0"/>
              <a:t>こと</a:t>
            </a:r>
            <a:r>
              <a:rPr lang="ja-JP" altLang="en-US" sz="1400" dirty="0" smtClean="0"/>
              <a:t>はありますか。</a:t>
            </a:r>
            <a:endParaRPr lang="en-US" altLang="ja-JP" sz="1400" dirty="0"/>
          </a:p>
          <a:p>
            <a:r>
              <a:rPr lang="ja-JP" altLang="en-US" sz="1400" dirty="0" smtClean="0"/>
              <a:t>　ほかにも，よし子と同じような経験をしたことがあれば，書きましょう。</a:t>
            </a:r>
            <a:endParaRPr lang="ja-JP" altLang="ja-JP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4564" y="1211139"/>
            <a:ext cx="6063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１</a:t>
            </a:r>
            <a:r>
              <a:rPr lang="ja-JP" altLang="en-US" sz="1400" dirty="0" smtClean="0">
                <a:solidFill>
                  <a:prstClr val="black"/>
                </a:solidFill>
              </a:rPr>
              <a:t>　 バスに乗ったとき，２人はどのような気持ちだったのでしょうか。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立場を交代しながら，それぞれの気持ちを考えて書きましょう。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967791"/>
              </p:ext>
            </p:extLst>
          </p:nvPr>
        </p:nvGraphicFramePr>
        <p:xfrm>
          <a:off x="234435" y="7571739"/>
          <a:ext cx="6412925" cy="21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810"/>
                <a:gridCol w="5280115"/>
              </a:tblGrid>
              <a:tr h="415050"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「見えないきまり」とは，どういうことだろう。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739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61253" y="7273930"/>
            <a:ext cx="2836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３　今日のふり返りをしましょう。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pic>
        <p:nvPicPr>
          <p:cNvPr id="20" name="図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43" y="7647661"/>
            <a:ext cx="1095678" cy="29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グループ化 21"/>
          <p:cNvGrpSpPr/>
          <p:nvPr/>
        </p:nvGrpSpPr>
        <p:grpSpPr>
          <a:xfrm>
            <a:off x="303491" y="8461822"/>
            <a:ext cx="999376" cy="822484"/>
            <a:chOff x="0" y="0"/>
            <a:chExt cx="1133475" cy="1009650"/>
          </a:xfrm>
        </p:grpSpPr>
        <p:sp>
          <p:nvSpPr>
            <p:cNvPr id="23" name="フローチャート: 結合子 22"/>
            <p:cNvSpPr/>
            <p:nvPr/>
          </p:nvSpPr>
          <p:spPr>
            <a:xfrm>
              <a:off x="0" y="19050"/>
              <a:ext cx="466725" cy="52387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フローチャート: 結合子 23"/>
            <p:cNvSpPr/>
            <p:nvPr/>
          </p:nvSpPr>
          <p:spPr>
            <a:xfrm>
              <a:off x="666750" y="0"/>
              <a:ext cx="466725" cy="523875"/>
            </a:xfrm>
            <a:prstGeom prst="flowChartConnector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47625" y="161925"/>
              <a:ext cx="1057275" cy="847725"/>
            </a:xfrm>
            <a:prstGeom prst="ellipse">
              <a:avLst/>
            </a:prstGeom>
            <a:solidFill>
              <a:sysClr val="window" lastClr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805984"/>
              </p:ext>
            </p:extLst>
          </p:nvPr>
        </p:nvGraphicFramePr>
        <p:xfrm>
          <a:off x="234436" y="1756611"/>
          <a:ext cx="6460225" cy="3156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9930"/>
                <a:gridCol w="3190295"/>
              </a:tblGrid>
              <a:tr h="375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よし子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お母さん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1988">
                <a:tc>
                  <a:txBody>
                    <a:bodyPr/>
                    <a:lstStyle/>
                    <a:p>
                      <a:endParaRPr kumimoji="1" lang="ja-JP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8775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84843" y="3700081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53995" y="3700080"/>
            <a:ext cx="8477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なるほど</a:t>
            </a:r>
            <a:endParaRPr kumimoji="1" lang="ja-JP" altLang="en-US" sz="1400" b="1" dirty="0"/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012768"/>
              </p:ext>
            </p:extLst>
          </p:nvPr>
        </p:nvGraphicFramePr>
        <p:xfrm>
          <a:off x="234434" y="5534741"/>
          <a:ext cx="6412926" cy="1769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463"/>
                <a:gridCol w="3206463"/>
              </a:tblGrid>
              <a:tr h="3051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守っていること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よし子と同じような経験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453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51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2274</TotalTime>
  <Words>144</Words>
  <Application>Microsoft Office PowerPoint</Application>
  <PresentationFormat>A4 210 x 297 mm</PresentationFormat>
  <Paragraphs>70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123</cp:revision>
  <cp:lastPrinted>2019-01-28T03:00:32Z</cp:lastPrinted>
  <dcterms:created xsi:type="dcterms:W3CDTF">2018-09-20T01:06:16Z</dcterms:created>
  <dcterms:modified xsi:type="dcterms:W3CDTF">2019-03-20T01:11:34Z</dcterms:modified>
</cp:coreProperties>
</file>